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47DE7-E5E7-4B8D-80E3-1046BEFFE543}" type="datetimeFigureOut">
              <a:rPr lang="sr-Latn-BA" smtClean="0"/>
              <a:t>2.6.2014</a:t>
            </a:fld>
            <a:endParaRPr lang="sr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9FFC5-40F6-407A-946F-F3CE4342D9C9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928868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E6ED0DA-457A-4A9D-AFF9-D138C5A9C17E}" type="slidenum">
              <a:rPr lang="en-US" altLang="sr-Latn-RS" smtClean="0"/>
              <a:pPr eaLnBrk="1" hangingPunct="1"/>
              <a:t>2</a:t>
            </a:fld>
            <a:endParaRPr lang="en-US" altLang="sr-Latn-RS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bs-Latn-BA" altLang="sr-Latn-R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0500-0009-446C-BEEB-11BA2B137997}" type="datetimeFigureOut">
              <a:rPr lang="sr-Latn-BA" smtClean="0"/>
              <a:t>2.6.2014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E747-7EB8-4B1A-8345-7C8E1B9D900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175068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0500-0009-446C-BEEB-11BA2B137997}" type="datetimeFigureOut">
              <a:rPr lang="sr-Latn-BA" smtClean="0"/>
              <a:t>2.6.2014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E747-7EB8-4B1A-8345-7C8E1B9D900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672903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0500-0009-446C-BEEB-11BA2B137997}" type="datetimeFigureOut">
              <a:rPr lang="sr-Latn-BA" smtClean="0"/>
              <a:t>2.6.2014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E747-7EB8-4B1A-8345-7C8E1B9D900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807245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5AA25-37B5-422F-97C0-2C3D7909D5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15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0500-0009-446C-BEEB-11BA2B137997}" type="datetimeFigureOut">
              <a:rPr lang="sr-Latn-BA" smtClean="0"/>
              <a:t>2.6.2014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E747-7EB8-4B1A-8345-7C8E1B9D900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059048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0500-0009-446C-BEEB-11BA2B137997}" type="datetimeFigureOut">
              <a:rPr lang="sr-Latn-BA" smtClean="0"/>
              <a:t>2.6.2014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E747-7EB8-4B1A-8345-7C8E1B9D900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3693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0500-0009-446C-BEEB-11BA2B137997}" type="datetimeFigureOut">
              <a:rPr lang="sr-Latn-BA" smtClean="0"/>
              <a:t>2.6.2014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E747-7EB8-4B1A-8345-7C8E1B9D900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312884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0500-0009-446C-BEEB-11BA2B137997}" type="datetimeFigureOut">
              <a:rPr lang="sr-Latn-BA" smtClean="0"/>
              <a:t>2.6.2014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E747-7EB8-4B1A-8345-7C8E1B9D900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001931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0500-0009-446C-BEEB-11BA2B137997}" type="datetimeFigureOut">
              <a:rPr lang="sr-Latn-BA" smtClean="0"/>
              <a:t>2.6.2014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E747-7EB8-4B1A-8345-7C8E1B9D900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611762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0500-0009-446C-BEEB-11BA2B137997}" type="datetimeFigureOut">
              <a:rPr lang="sr-Latn-BA" smtClean="0"/>
              <a:t>2.6.2014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E747-7EB8-4B1A-8345-7C8E1B9D900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057207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0500-0009-446C-BEEB-11BA2B137997}" type="datetimeFigureOut">
              <a:rPr lang="sr-Latn-BA" smtClean="0"/>
              <a:t>2.6.2014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E747-7EB8-4B1A-8345-7C8E1B9D900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773597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0500-0009-446C-BEEB-11BA2B137997}" type="datetimeFigureOut">
              <a:rPr lang="sr-Latn-BA" smtClean="0"/>
              <a:t>2.6.2014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E747-7EB8-4B1A-8345-7C8E1B9D900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651579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90500-0009-446C-BEEB-11BA2B137997}" type="datetimeFigureOut">
              <a:rPr lang="sr-Latn-BA" smtClean="0"/>
              <a:t>2.6.2014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7E747-7EB8-4B1A-8345-7C8E1B9D900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301740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Picture2 copy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1" name="Picture 3" descr="Picture1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69" r="9727"/>
          <a:stretch>
            <a:fillRect/>
          </a:stretch>
        </p:blipFill>
        <p:spPr bwMode="auto">
          <a:xfrm>
            <a:off x="1187450" y="765175"/>
            <a:ext cx="67691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2" name="Picture 4" descr="Picture1 copy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66" r="10236"/>
          <a:stretch>
            <a:fillRect/>
          </a:stretch>
        </p:blipFill>
        <p:spPr bwMode="auto">
          <a:xfrm>
            <a:off x="1116013" y="3789363"/>
            <a:ext cx="6838950" cy="193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3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747963"/>
            <a:ext cx="9144000" cy="1041400"/>
          </a:xfrm>
          <a:noFill/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altLang="sr-Latn-RS" sz="5400" smtClean="0">
                <a:latin typeface="Times New Roman" pitchFamily="18" charset="0"/>
              </a:rPr>
              <a:t>Working from home</a:t>
            </a:r>
            <a:endParaRPr lang="en-US" altLang="sr-Latn-RS" sz="54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17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0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138113"/>
            <a:ext cx="8115300" cy="3294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r-Latn-RS" sz="2000" u="sng">
                <a:solidFill>
                  <a:srgbClr val="000099"/>
                </a:solidFill>
                <a:latin typeface="Times New Roman" pitchFamily="18" charset="0"/>
              </a:rPr>
              <a:t>Working from home can have many </a:t>
            </a:r>
            <a:r>
              <a:rPr lang="en-US" altLang="sr-Latn-RS" sz="2000" b="1" u="sng">
                <a:solidFill>
                  <a:srgbClr val="000099"/>
                </a:solidFill>
                <a:latin typeface="Times New Roman" pitchFamily="18" charset="0"/>
              </a:rPr>
              <a:t>advantages</a:t>
            </a:r>
            <a:r>
              <a:rPr lang="en-US" altLang="sr-Latn-RS" sz="2000" u="sng">
                <a:solidFill>
                  <a:srgbClr val="000099"/>
                </a:solidFill>
                <a:latin typeface="Times New Roman" pitchFamily="18" charset="0"/>
              </a:rPr>
              <a:t>:</a:t>
            </a:r>
          </a:p>
          <a:p>
            <a:pPr eaLnBrk="1" hangingPunct="1"/>
            <a:endParaRPr lang="en-GB" altLang="sr-Latn-RS" sz="1600" u="sng">
              <a:solidFill>
                <a:srgbClr val="000099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sr-Latn-RS">
                <a:solidFill>
                  <a:srgbClr val="000099"/>
                </a:solidFill>
                <a:latin typeface="Times New Roman" pitchFamily="18" charset="0"/>
              </a:rPr>
              <a:t>-freedom</a:t>
            </a:r>
          </a:p>
          <a:p>
            <a:pPr eaLnBrk="1" hangingPunct="1"/>
            <a:endParaRPr lang="en-US" altLang="sr-Latn-RS" sz="200">
              <a:solidFill>
                <a:srgbClr val="000099"/>
              </a:solidFill>
              <a:latin typeface="Times New Roman" pitchFamily="18" charset="0"/>
            </a:endParaRPr>
          </a:p>
          <a:p>
            <a:pPr eaLnBrk="1" hangingPunct="1">
              <a:buFontTx/>
              <a:buChar char="-"/>
            </a:pPr>
            <a:r>
              <a:rPr lang="en-US" altLang="sr-Latn-RS">
                <a:solidFill>
                  <a:srgbClr val="000099"/>
                </a:solidFill>
                <a:latin typeface="Times New Roman" pitchFamily="18" charset="0"/>
              </a:rPr>
              <a:t>save on start up costs, as you do not need premises </a:t>
            </a:r>
          </a:p>
          <a:p>
            <a:pPr eaLnBrk="1" hangingPunct="1"/>
            <a:endParaRPr lang="en-US" altLang="sr-Latn-RS" sz="200">
              <a:solidFill>
                <a:srgbClr val="000099"/>
              </a:solidFill>
              <a:latin typeface="Times New Roman" pitchFamily="18" charset="0"/>
            </a:endParaRPr>
          </a:p>
          <a:p>
            <a:pPr eaLnBrk="1" hangingPunct="1">
              <a:buFontTx/>
              <a:buChar char="-"/>
            </a:pPr>
            <a:r>
              <a:rPr lang="en-US" altLang="sr-Latn-RS">
                <a:solidFill>
                  <a:srgbClr val="000099"/>
                </a:solidFill>
                <a:latin typeface="Times New Roman" pitchFamily="18" charset="0"/>
              </a:rPr>
              <a:t>save time that would be spent on looking for suitable property </a:t>
            </a:r>
            <a:endParaRPr lang="en-US" altLang="sr-Latn-RS" sz="200">
              <a:solidFill>
                <a:srgbClr val="000099"/>
              </a:solidFill>
              <a:latin typeface="Times New Roman" pitchFamily="18" charset="0"/>
            </a:endParaRPr>
          </a:p>
          <a:p>
            <a:pPr eaLnBrk="1" hangingPunct="1"/>
            <a:endParaRPr lang="en-US" altLang="sr-Latn-RS" sz="200">
              <a:solidFill>
                <a:srgbClr val="000099"/>
              </a:solidFill>
              <a:latin typeface="Times New Roman" pitchFamily="18" charset="0"/>
            </a:endParaRPr>
          </a:p>
          <a:p>
            <a:pPr eaLnBrk="1" hangingPunct="1">
              <a:buFontTx/>
              <a:buChar char="-"/>
            </a:pPr>
            <a:r>
              <a:rPr lang="en-US" altLang="sr-Latn-RS">
                <a:solidFill>
                  <a:srgbClr val="000099"/>
                </a:solidFill>
                <a:latin typeface="Times New Roman" pitchFamily="18" charset="0"/>
              </a:rPr>
              <a:t>arrange work around family commitments </a:t>
            </a:r>
          </a:p>
          <a:p>
            <a:pPr eaLnBrk="1" hangingPunct="1"/>
            <a:endParaRPr lang="en-US" altLang="sr-Latn-RS" sz="200">
              <a:solidFill>
                <a:srgbClr val="000099"/>
              </a:solidFill>
              <a:latin typeface="Times New Roman" pitchFamily="18" charset="0"/>
            </a:endParaRPr>
          </a:p>
          <a:p>
            <a:pPr eaLnBrk="1" hangingPunct="1">
              <a:buFontTx/>
              <a:buChar char="-"/>
            </a:pPr>
            <a:r>
              <a:rPr lang="en-US" altLang="sr-Latn-RS">
                <a:solidFill>
                  <a:srgbClr val="000099"/>
                </a:solidFill>
                <a:latin typeface="Times New Roman" pitchFamily="18" charset="0"/>
              </a:rPr>
              <a:t>get help from family, eg they may help you with filing or general administration tasks</a:t>
            </a:r>
          </a:p>
          <a:p>
            <a:pPr eaLnBrk="1" hangingPunct="1"/>
            <a:endParaRPr lang="en-US" altLang="sr-Latn-RS" sz="200">
              <a:solidFill>
                <a:srgbClr val="000099"/>
              </a:solidFill>
              <a:latin typeface="Times New Roman" pitchFamily="18" charset="0"/>
            </a:endParaRPr>
          </a:p>
          <a:p>
            <a:pPr eaLnBrk="1" hangingPunct="1">
              <a:buFontTx/>
              <a:buChar char="-"/>
            </a:pPr>
            <a:r>
              <a:rPr lang="en-US" altLang="sr-Latn-RS">
                <a:solidFill>
                  <a:srgbClr val="000099"/>
                </a:solidFill>
                <a:latin typeface="Times New Roman" pitchFamily="18" charset="0"/>
              </a:rPr>
              <a:t>save on time and money spent travelling to work </a:t>
            </a:r>
          </a:p>
          <a:p>
            <a:pPr eaLnBrk="1" hangingPunct="1"/>
            <a:endParaRPr lang="en-US" altLang="sr-Latn-RS" sz="200">
              <a:solidFill>
                <a:srgbClr val="000099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sr-Latn-RS">
                <a:solidFill>
                  <a:srgbClr val="000099"/>
                </a:solidFill>
                <a:latin typeface="Times New Roman" pitchFamily="18" charset="0"/>
              </a:rPr>
              <a:t>-avoid noise and distractions of the workplace </a:t>
            </a:r>
          </a:p>
          <a:p>
            <a:pPr eaLnBrk="1" hangingPunct="1"/>
            <a:r>
              <a:rPr lang="en-US" altLang="sr-Latn-RS" b="1">
                <a:solidFill>
                  <a:srgbClr val="000099"/>
                </a:solidFill>
                <a:latin typeface="Times New Roman" pitchFamily="18" charset="0"/>
              </a:rPr>
              <a:t>-</a:t>
            </a:r>
            <a:r>
              <a:rPr lang="en-US" altLang="sr-Latn-RS">
                <a:solidFill>
                  <a:srgbClr val="000099"/>
                </a:solidFill>
                <a:latin typeface="Times New Roman" pitchFamily="18" charset="0"/>
              </a:rPr>
              <a:t>a healthier lifestyle </a:t>
            </a:r>
          </a:p>
          <a:p>
            <a:endParaRPr lang="en-US" altLang="sr-Latn-RS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3756025"/>
            <a:ext cx="6384925" cy="268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r-Latn-RS" sz="2000" u="sng">
                <a:solidFill>
                  <a:srgbClr val="C00000"/>
                </a:solidFill>
                <a:latin typeface="Times New Roman" pitchFamily="18" charset="0"/>
              </a:rPr>
              <a:t>However, there are </a:t>
            </a:r>
            <a:r>
              <a:rPr lang="en-US" altLang="sr-Latn-RS" sz="2000" b="1" u="sng">
                <a:solidFill>
                  <a:srgbClr val="C00000"/>
                </a:solidFill>
                <a:latin typeface="Times New Roman" pitchFamily="18" charset="0"/>
              </a:rPr>
              <a:t>disadvantages</a:t>
            </a:r>
            <a:r>
              <a:rPr lang="en-US" altLang="sr-Latn-RS" sz="2000" u="sng">
                <a:solidFill>
                  <a:srgbClr val="C00000"/>
                </a:solidFill>
                <a:latin typeface="Times New Roman" pitchFamily="18" charset="0"/>
              </a:rPr>
              <a:t> from home working, too:</a:t>
            </a:r>
            <a:r>
              <a:rPr lang="en-US" altLang="sr-Latn-RS" sz="2000">
                <a:solidFill>
                  <a:srgbClr val="C00000"/>
                </a:solidFill>
                <a:latin typeface="Times New Roman" pitchFamily="18" charset="0"/>
              </a:rPr>
              <a:t> </a:t>
            </a:r>
          </a:p>
          <a:p>
            <a:pPr eaLnBrk="1" hangingPunct="1"/>
            <a:endParaRPr lang="en-US" altLang="sr-Latn-RS" sz="1600">
              <a:solidFill>
                <a:srgbClr val="C00000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sr-Latn-RS">
                <a:solidFill>
                  <a:srgbClr val="C00000"/>
                </a:solidFill>
              </a:rPr>
              <a:t>-</a:t>
            </a:r>
            <a:r>
              <a:rPr lang="en-US" altLang="sr-Latn-RS">
                <a:solidFill>
                  <a:srgbClr val="C00000"/>
                </a:solidFill>
                <a:latin typeface="Times New Roman" pitchFamily="18" charset="0"/>
              </a:rPr>
              <a:t>separating home and work life </a:t>
            </a:r>
          </a:p>
          <a:p>
            <a:pPr eaLnBrk="1" hangingPunct="1"/>
            <a:endParaRPr lang="en-US" altLang="sr-Latn-RS" sz="200">
              <a:solidFill>
                <a:srgbClr val="C00000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sr-Latn-RS">
                <a:solidFill>
                  <a:srgbClr val="C00000"/>
                </a:solidFill>
                <a:latin typeface="Times New Roman" pitchFamily="18" charset="0"/>
              </a:rPr>
              <a:t>-the initial expense of setting up</a:t>
            </a:r>
          </a:p>
          <a:p>
            <a:pPr eaLnBrk="1" hangingPunct="1"/>
            <a:endParaRPr lang="en-US" altLang="sr-Latn-RS" sz="200">
              <a:solidFill>
                <a:srgbClr val="C00000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sr-Latn-RS">
                <a:solidFill>
                  <a:srgbClr val="C00000"/>
                </a:solidFill>
                <a:latin typeface="Times New Roman" pitchFamily="18" charset="0"/>
              </a:rPr>
              <a:t>-domestic distractions and interruptions</a:t>
            </a:r>
          </a:p>
          <a:p>
            <a:pPr eaLnBrk="1" hangingPunct="1"/>
            <a:endParaRPr lang="en-US" altLang="sr-Latn-RS" sz="200">
              <a:solidFill>
                <a:srgbClr val="C00000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sr-Latn-RS">
                <a:solidFill>
                  <a:srgbClr val="C00000"/>
                </a:solidFill>
                <a:latin typeface="Times New Roman" pitchFamily="18" charset="0"/>
              </a:rPr>
              <a:t>-isolation/loneliness - no colleagues </a:t>
            </a:r>
          </a:p>
          <a:p>
            <a:pPr eaLnBrk="1" hangingPunct="1"/>
            <a:endParaRPr lang="en-US" altLang="sr-Latn-RS" sz="200">
              <a:solidFill>
                <a:srgbClr val="C00000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sr-Latn-RS">
                <a:solidFill>
                  <a:srgbClr val="C00000"/>
                </a:solidFill>
                <a:latin typeface="Times New Roman" pitchFamily="18" charset="0"/>
              </a:rPr>
              <a:t>-lack of supervision</a:t>
            </a:r>
          </a:p>
          <a:p>
            <a:pPr eaLnBrk="1" hangingPunct="1"/>
            <a:r>
              <a:rPr lang="en-US" altLang="sr-Latn-RS">
                <a:solidFill>
                  <a:srgbClr val="C00000"/>
                </a:solidFill>
                <a:latin typeface="Times New Roman" pitchFamily="18" charset="0"/>
              </a:rPr>
              <a:t>-motivation </a:t>
            </a:r>
          </a:p>
          <a:p>
            <a:endParaRPr lang="en-US" altLang="sr-Latn-RS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363" y="44450"/>
            <a:ext cx="1989137" cy="191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225" y="4846638"/>
            <a:ext cx="2006600" cy="178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3" y="4821238"/>
            <a:ext cx="1855787" cy="180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563" y="2276475"/>
            <a:ext cx="1868487" cy="169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107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 tmFilter="0,0; .5, 1; 1, 1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 tmFilter="0,0; .5, 1; 1, 1"/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76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76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76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76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 tmFilter="0,0; .5, 1; 1, 1"/>
                                        <p:tgtEl>
                                          <p:spTgt spid="276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76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76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76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76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 tmFilter="0,0; .5, 1; 1, 1"/>
                                        <p:tgtEl>
                                          <p:spTgt spid="276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76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76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76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76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 tmFilter="0,0; .5, 1; 1, 1"/>
                                        <p:tgtEl>
                                          <p:spTgt spid="276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76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76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76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76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 tmFilter="0,0; .5, 1; 1, 1"/>
                                        <p:tgtEl>
                                          <p:spTgt spid="276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765175"/>
            <a:ext cx="89011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r-Latn-RS" sz="2200" u="sng">
                <a:latin typeface="Times New Roman" pitchFamily="18" charset="0"/>
              </a:rPr>
              <a:t>Like a first conditional, a second conditional sentence consists of two clauses:</a:t>
            </a:r>
          </a:p>
          <a:p>
            <a:pPr eaLnBrk="1" hangingPunct="1"/>
            <a:r>
              <a:rPr lang="en-US" altLang="sr-Latn-RS"/>
              <a:t> </a:t>
            </a:r>
          </a:p>
        </p:txBody>
      </p:sp>
      <p:graphicFrame>
        <p:nvGraphicFramePr>
          <p:cNvPr id="32811" name="Group 43"/>
          <p:cNvGraphicFramePr>
            <a:graphicFrameLocks noGrp="1"/>
          </p:cNvGraphicFramePr>
          <p:nvPr/>
        </p:nvGraphicFramePr>
        <p:xfrm>
          <a:off x="395288" y="1341438"/>
          <a:ext cx="8280400" cy="1008062"/>
        </p:xfrm>
        <a:graphic>
          <a:graphicData uri="http://schemas.openxmlformats.org/drawingml/2006/table">
            <a:tbl>
              <a:tblPr/>
              <a:tblGrid>
                <a:gridCol w="4189412"/>
                <a:gridCol w="4090988"/>
              </a:tblGrid>
              <a:tr h="5175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if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 clause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main clause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00"/>
                          </a:solidFill>
                          <a:effectLst/>
                          <a:latin typeface="Times New Roman" pitchFamily="18" charset="0"/>
                        </a:rPr>
                        <a:t>If I had a million dollars,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I would buy a big house.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200" name="Rectangle 20"/>
          <p:cNvSpPr>
            <a:spLocks noChangeArrowheads="1"/>
          </p:cNvSpPr>
          <p:nvPr/>
        </p:nvSpPr>
        <p:spPr bwMode="auto">
          <a:xfrm>
            <a:off x="3348038" y="3749675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sr-Latn-RS"/>
          </a:p>
          <a:p>
            <a:endParaRPr lang="en-US" altLang="sr-Latn-RS"/>
          </a:p>
        </p:txBody>
      </p:sp>
      <p:sp>
        <p:nvSpPr>
          <p:cNvPr id="32789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820738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sr-Latn-RS" sz="2800" smtClean="0">
                <a:latin typeface="Times New Roman" pitchFamily="18" charset="0"/>
              </a:rPr>
              <a:t>Conditional sentences type II</a:t>
            </a:r>
            <a:endParaRPr lang="en-US" altLang="sr-Latn-RS" sz="2800" smtClean="0">
              <a:latin typeface="Times New Roman" pitchFamily="18" charset="0"/>
            </a:endParaRPr>
          </a:p>
        </p:txBody>
      </p:sp>
      <p:sp>
        <p:nvSpPr>
          <p:cNvPr id="32790" name="Rectangle 22"/>
          <p:cNvSpPr>
            <a:spLocks noChangeArrowheads="1"/>
          </p:cNvSpPr>
          <p:nvPr/>
        </p:nvSpPr>
        <p:spPr bwMode="auto">
          <a:xfrm>
            <a:off x="0" y="2636838"/>
            <a:ext cx="9018588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r-Latn-RS" sz="2200" u="sng">
                <a:latin typeface="Times New Roman" pitchFamily="18" charset="0"/>
              </a:rPr>
              <a:t>If the "if" clause comes first, a comma is usually used. If the "if" clause comes </a:t>
            </a:r>
          </a:p>
          <a:p>
            <a:pPr eaLnBrk="1" hangingPunct="1"/>
            <a:r>
              <a:rPr lang="en-US" altLang="sr-Latn-RS" sz="2200" u="sng">
                <a:latin typeface="Times New Roman" pitchFamily="18" charset="0"/>
              </a:rPr>
              <a:t>second, there is no need for a comma:</a:t>
            </a:r>
          </a:p>
          <a:p>
            <a:endParaRPr lang="en-US" altLang="sr-Latn-RS" sz="2200" u="sng">
              <a:latin typeface="Times New Roman" pitchFamily="18" charset="0"/>
            </a:endParaRPr>
          </a:p>
        </p:txBody>
      </p:sp>
      <p:graphicFrame>
        <p:nvGraphicFramePr>
          <p:cNvPr id="32809" name="Group 41"/>
          <p:cNvGraphicFramePr>
            <a:graphicFrameLocks noGrp="1"/>
          </p:cNvGraphicFramePr>
          <p:nvPr/>
        </p:nvGraphicFramePr>
        <p:xfrm>
          <a:off x="395288" y="3429000"/>
          <a:ext cx="8208962" cy="912813"/>
        </p:xfrm>
        <a:graphic>
          <a:graphicData uri="http://schemas.openxmlformats.org/drawingml/2006/table">
            <a:tbl>
              <a:tblPr/>
              <a:tblGrid>
                <a:gridCol w="4162425"/>
                <a:gridCol w="4046537"/>
              </a:tblGrid>
              <a:tr h="5162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main clause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52" marB="45752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if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 clause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52" marB="45752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00"/>
                    </a:solidFill>
                  </a:tcPr>
                </a:tc>
              </a:tr>
              <a:tr h="3965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I would buy a big house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52" marB="45752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00"/>
                          </a:solidFill>
                          <a:effectLst/>
                          <a:latin typeface="Times New Roman" pitchFamily="18" charset="0"/>
                        </a:rPr>
                        <a:t>if I had a million dollars.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52" marB="45752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208" name="Rectangle 38"/>
          <p:cNvSpPr>
            <a:spLocks noChangeArrowheads="1"/>
          </p:cNvSpPr>
          <p:nvPr/>
        </p:nvSpPr>
        <p:spPr bwMode="auto">
          <a:xfrm>
            <a:off x="3076575" y="3749675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sr-Latn-RS"/>
          </a:p>
          <a:p>
            <a:endParaRPr lang="en-US" altLang="sr-Latn-RS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4724400"/>
            <a:ext cx="74549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r-Latn-RS" sz="2200" u="sng">
                <a:latin typeface="Times New Roman" pitchFamily="18" charset="0"/>
              </a:rPr>
              <a:t>We use different verb forms in each part of a second conditional:</a:t>
            </a:r>
          </a:p>
          <a:p>
            <a:endParaRPr lang="en-US" altLang="sr-Latn-RS"/>
          </a:p>
        </p:txBody>
      </p:sp>
      <p:graphicFrame>
        <p:nvGraphicFramePr>
          <p:cNvPr id="32827" name="Group 59"/>
          <p:cNvGraphicFramePr>
            <a:graphicFrameLocks noGrp="1"/>
          </p:cNvGraphicFramePr>
          <p:nvPr/>
        </p:nvGraphicFramePr>
        <p:xfrm>
          <a:off x="179388" y="5229225"/>
          <a:ext cx="8785225" cy="1439863"/>
        </p:xfrm>
        <a:graphic>
          <a:graphicData uri="http://schemas.openxmlformats.org/drawingml/2006/table">
            <a:tbl>
              <a:tblPr/>
              <a:tblGrid>
                <a:gridCol w="2879725"/>
                <a:gridCol w="5905500"/>
              </a:tblGrid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if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 clause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0000"/>
                          </a:solidFill>
                          <a:effectLst/>
                          <a:latin typeface="Arial" charset="0"/>
                        </a:rPr>
                        <a:t>if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00"/>
                          </a:solidFill>
                          <a:effectLst/>
                          <a:latin typeface="Arial" charset="0"/>
                        </a:rPr>
                        <a:t> + subject + simple past verb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main clause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subject +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would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 /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could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/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might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/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should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+ verb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215" name="Rectangle 60"/>
          <p:cNvSpPr>
            <a:spLocks noChangeArrowheads="1"/>
          </p:cNvSpPr>
          <p:nvPr/>
        </p:nvSpPr>
        <p:spPr bwMode="auto">
          <a:xfrm>
            <a:off x="5695950" y="3765550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sr-Latn-RS"/>
          </a:p>
          <a:p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63213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2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2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2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2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2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2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88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2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2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2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328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4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2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2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2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32789" grpId="0" build="p"/>
      <p:bldP spid="32790" grpId="0"/>
      <p:bldP spid="328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14288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r-Latn-RS" sz="2200" b="1" u="sng">
                <a:latin typeface="Times New Roman" pitchFamily="18" charset="0"/>
              </a:rPr>
              <a:t>Using the second conditional</a:t>
            </a:r>
          </a:p>
          <a:p>
            <a:pPr eaLnBrk="1" hangingPunct="1"/>
            <a:endParaRPr lang="en-US" altLang="sr-Latn-RS" sz="2200">
              <a:latin typeface="Times New Roman" pitchFamily="18" charset="0"/>
            </a:endParaRPr>
          </a:p>
        </p:txBody>
      </p:sp>
      <p:graphicFrame>
        <p:nvGraphicFramePr>
          <p:cNvPr id="33829" name="Group 37"/>
          <p:cNvGraphicFramePr>
            <a:graphicFrameLocks noGrp="1"/>
          </p:cNvGraphicFramePr>
          <p:nvPr/>
        </p:nvGraphicFramePr>
        <p:xfrm>
          <a:off x="250825" y="2636838"/>
          <a:ext cx="8534400" cy="2767013"/>
        </p:xfrm>
        <a:graphic>
          <a:graphicData uri="http://schemas.openxmlformats.org/drawingml/2006/table">
            <a:tbl>
              <a:tblPr/>
              <a:tblGrid>
                <a:gridCol w="4503738"/>
                <a:gridCol w="4030662"/>
              </a:tblGrid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Example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Explanation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00"/>
                          </a:solidFill>
                          <a:effectLst/>
                          <a:latin typeface="Times New Roman" pitchFamily="18" charset="0"/>
                        </a:rPr>
                        <a:t>If I were you, I would drive more carefully in the rain.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I am not you -- this is unreal.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00"/>
                          </a:solidFill>
                          <a:effectLst/>
                          <a:latin typeface="Times New Roman" pitchFamily="18" charset="0"/>
                        </a:rPr>
                        <a:t>Paula would be sad if Jan left.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Jan will not leave -- that's not going to happen.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00"/>
                          </a:solidFill>
                          <a:effectLst/>
                          <a:latin typeface="Times New Roman" pitchFamily="18" charset="0"/>
                        </a:rPr>
                        <a:t>If dogs had wings, they would be able to fly.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Dogs don't have wings -- that's impossible.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228" name="Rectangle 28"/>
          <p:cNvSpPr>
            <a:spLocks noChangeArrowheads="1"/>
          </p:cNvSpPr>
          <p:nvPr/>
        </p:nvSpPr>
        <p:spPr bwMode="auto">
          <a:xfrm>
            <a:off x="3651250" y="41767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sr-Latn-RS"/>
          </a:p>
          <a:p>
            <a:endParaRPr lang="en-US" altLang="sr-Latn-RS"/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0" y="1484313"/>
            <a:ext cx="91440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r-Latn-RS" sz="2200" u="sng">
                <a:latin typeface="Times New Roman" pitchFamily="18" charset="0"/>
              </a:rPr>
              <a:t>The second conditional is used to talk about things which are unreal </a:t>
            </a:r>
          </a:p>
          <a:p>
            <a:pPr eaLnBrk="1" hangingPunct="1"/>
            <a:r>
              <a:rPr lang="en-US" altLang="sr-Latn-RS" sz="2200" u="sng">
                <a:latin typeface="Times New Roman" pitchFamily="18" charset="0"/>
              </a:rPr>
              <a:t>(not true or not possible) in the present or the future – </a:t>
            </a:r>
          </a:p>
          <a:p>
            <a:pPr eaLnBrk="1" hangingPunct="1"/>
            <a:r>
              <a:rPr lang="en-US" altLang="sr-Latn-RS" sz="2200" u="sng">
                <a:latin typeface="Times New Roman" pitchFamily="18" charset="0"/>
              </a:rPr>
              <a:t>things which </a:t>
            </a:r>
            <a:r>
              <a:rPr lang="en-US" altLang="sr-Latn-RS" sz="2200" i="1" u="sng">
                <a:latin typeface="Times New Roman" pitchFamily="18" charset="0"/>
              </a:rPr>
              <a:t>don't or won't happen</a:t>
            </a:r>
            <a:r>
              <a:rPr lang="en-US" altLang="sr-Latn-RS" sz="2200" u="sng">
                <a:latin typeface="Times New Roman" pitchFamily="18" charset="0"/>
              </a:rPr>
              <a:t>:</a:t>
            </a:r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755650" y="692150"/>
            <a:ext cx="7848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sr-Latn-RS" sz="2400" i="1">
                <a:latin typeface="Times New Roman" pitchFamily="18" charset="0"/>
              </a:rPr>
              <a:t>if</a:t>
            </a:r>
            <a:r>
              <a:rPr lang="en-US" altLang="sr-Latn-RS" sz="2400">
                <a:latin typeface="Times New Roman" pitchFamily="18" charset="0"/>
              </a:rPr>
              <a:t> + Simple Past, main clause (would + Infinitive)</a:t>
            </a:r>
          </a:p>
        </p:txBody>
      </p:sp>
      <p:sp>
        <p:nvSpPr>
          <p:cNvPr id="33828" name="Rectangle 36"/>
          <p:cNvSpPr>
            <a:spLocks noChangeArrowheads="1"/>
          </p:cNvSpPr>
          <p:nvPr/>
        </p:nvSpPr>
        <p:spPr bwMode="auto">
          <a:xfrm>
            <a:off x="0" y="5661025"/>
            <a:ext cx="8709025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r-Latn-RS" sz="2200" b="1" i="1" u="sng">
                <a:latin typeface="Times New Roman" pitchFamily="18" charset="0"/>
              </a:rPr>
              <a:t>Were</a:t>
            </a:r>
            <a:r>
              <a:rPr lang="en-US" altLang="sr-Latn-RS" sz="2200" b="1" u="sng">
                <a:latin typeface="Times New Roman" pitchFamily="18" charset="0"/>
              </a:rPr>
              <a:t> instead of </a:t>
            </a:r>
            <a:r>
              <a:rPr lang="en-US" altLang="sr-Latn-RS" sz="2200" b="1" i="1" u="sng">
                <a:latin typeface="Times New Roman" pitchFamily="18" charset="0"/>
              </a:rPr>
              <a:t>Was</a:t>
            </a:r>
            <a:endParaRPr lang="en-US" altLang="sr-Latn-RS" sz="2200" b="1" u="sng">
              <a:latin typeface="Times New Roman" pitchFamily="18" charset="0"/>
            </a:endParaRPr>
          </a:p>
          <a:p>
            <a:pPr eaLnBrk="1" hangingPunct="1"/>
            <a:r>
              <a:rPr lang="en-US" altLang="sr-Latn-RS" sz="2000">
                <a:latin typeface="Times New Roman" pitchFamily="18" charset="0"/>
              </a:rPr>
              <a:t>In IF Clauses Type II, we usually use </a:t>
            </a:r>
            <a:r>
              <a:rPr lang="en-US" altLang="sr-Latn-RS" sz="2000" b="1" i="1">
                <a:latin typeface="Times New Roman" pitchFamily="18" charset="0"/>
              </a:rPr>
              <a:t>were</a:t>
            </a:r>
            <a:r>
              <a:rPr lang="en-US" altLang="sr-Latn-RS" sz="2000">
                <a:latin typeface="Times New Roman" pitchFamily="18" charset="0"/>
              </a:rPr>
              <a:t> – even if the pronoun is </a:t>
            </a:r>
            <a:r>
              <a:rPr lang="en-US" altLang="sr-Latn-RS" sz="2000" i="1">
                <a:latin typeface="Times New Roman" pitchFamily="18" charset="0"/>
              </a:rPr>
              <a:t>I</a:t>
            </a:r>
            <a:r>
              <a:rPr lang="en-US" altLang="sr-Latn-RS" sz="2000">
                <a:latin typeface="Times New Roman" pitchFamily="18" charset="0"/>
              </a:rPr>
              <a:t>, </a:t>
            </a:r>
            <a:r>
              <a:rPr lang="en-US" altLang="sr-Latn-RS" sz="2000" i="1">
                <a:latin typeface="Times New Roman" pitchFamily="18" charset="0"/>
              </a:rPr>
              <a:t>he</a:t>
            </a:r>
            <a:r>
              <a:rPr lang="en-US" altLang="sr-Latn-RS" sz="2000">
                <a:latin typeface="Times New Roman" pitchFamily="18" charset="0"/>
              </a:rPr>
              <a:t>, </a:t>
            </a:r>
            <a:r>
              <a:rPr lang="en-US" altLang="sr-Latn-RS" sz="2000" i="1">
                <a:latin typeface="Times New Roman" pitchFamily="18" charset="0"/>
              </a:rPr>
              <a:t>she</a:t>
            </a:r>
            <a:r>
              <a:rPr lang="en-US" altLang="sr-Latn-RS" sz="2000">
                <a:latin typeface="Times New Roman" pitchFamily="18" charset="0"/>
              </a:rPr>
              <a:t> or </a:t>
            </a:r>
            <a:r>
              <a:rPr lang="en-US" altLang="sr-Latn-RS" sz="2000" i="1">
                <a:latin typeface="Times New Roman" pitchFamily="18" charset="0"/>
              </a:rPr>
              <a:t>it</a:t>
            </a:r>
            <a:r>
              <a:rPr lang="en-US" altLang="sr-Latn-RS" sz="2000">
                <a:latin typeface="Times New Roman" pitchFamily="18" charset="0"/>
              </a:rPr>
              <a:t> –.</a:t>
            </a:r>
          </a:p>
          <a:p>
            <a:pPr eaLnBrk="1" hangingPunct="1"/>
            <a:r>
              <a:rPr lang="en-US" altLang="sr-Latn-RS" sz="2000">
                <a:latin typeface="Times New Roman" pitchFamily="18" charset="0"/>
              </a:rPr>
              <a:t>Example: </a:t>
            </a:r>
            <a:r>
              <a:rPr lang="en-US" altLang="sr-Latn-RS" sz="2000">
                <a:solidFill>
                  <a:srgbClr val="000099"/>
                </a:solidFill>
                <a:latin typeface="Times New Roman" pitchFamily="18" charset="0"/>
              </a:rPr>
              <a:t>If I </a:t>
            </a:r>
            <a:r>
              <a:rPr lang="en-US" altLang="sr-Latn-RS" sz="2000" b="1">
                <a:solidFill>
                  <a:srgbClr val="FF0000"/>
                </a:solidFill>
                <a:latin typeface="Times New Roman" pitchFamily="18" charset="0"/>
              </a:rPr>
              <a:t>were</a:t>
            </a:r>
            <a:r>
              <a:rPr lang="en-US" altLang="sr-Latn-RS" sz="2000">
                <a:solidFill>
                  <a:srgbClr val="000099"/>
                </a:solidFill>
                <a:latin typeface="Times New Roman" pitchFamily="18" charset="0"/>
              </a:rPr>
              <a:t> you, I would not do this.</a:t>
            </a:r>
          </a:p>
        </p:txBody>
      </p:sp>
    </p:spTree>
    <p:extLst>
      <p:ext uri="{BB962C8B-B14F-4D97-AF65-F5344CB8AC3E}">
        <p14:creationId xmlns:p14="http://schemas.microsoft.com/office/powerpoint/2010/main" val="355988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338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338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38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38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36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3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3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23" grpId="0"/>
      <p:bldP spid="33824" grpId="0" animBg="1"/>
      <p:bldP spid="338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37" t="51172" r="2002" b="14388"/>
          <a:stretch>
            <a:fillRect/>
          </a:stretch>
        </p:blipFill>
        <p:spPr bwMode="auto">
          <a:xfrm>
            <a:off x="0" y="1341438"/>
            <a:ext cx="9144000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778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394</Words>
  <Application>Microsoft Office PowerPoint</Application>
  <PresentationFormat>On-screen Show (4:3)</PresentationFormat>
  <Paragraphs>64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EFBrcko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7 Pro SP1 64bit</dc:creator>
  <cp:lastModifiedBy>Win 7 Pro SP1 64bit</cp:lastModifiedBy>
  <cp:revision>1</cp:revision>
  <dcterms:created xsi:type="dcterms:W3CDTF">2014-06-02T12:48:28Z</dcterms:created>
  <dcterms:modified xsi:type="dcterms:W3CDTF">2014-06-02T12:49:51Z</dcterms:modified>
</cp:coreProperties>
</file>